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92"/>
  </p:notesMasterIdLst>
  <p:sldIdLst>
    <p:sldId id="256" r:id="rId3"/>
    <p:sldId id="292" r:id="rId4"/>
    <p:sldId id="293" r:id="rId5"/>
    <p:sldId id="286" r:id="rId6"/>
    <p:sldId id="294" r:id="rId7"/>
    <p:sldId id="295" r:id="rId8"/>
    <p:sldId id="296" r:id="rId9"/>
    <p:sldId id="304" r:id="rId10"/>
    <p:sldId id="297" r:id="rId11"/>
    <p:sldId id="374" r:id="rId12"/>
    <p:sldId id="375" r:id="rId13"/>
    <p:sldId id="298" r:id="rId14"/>
    <p:sldId id="378" r:id="rId15"/>
    <p:sldId id="305" r:id="rId16"/>
    <p:sldId id="306" r:id="rId17"/>
    <p:sldId id="307" r:id="rId18"/>
    <p:sldId id="299" r:id="rId19"/>
    <p:sldId id="379" r:id="rId20"/>
    <p:sldId id="300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80" r:id="rId37"/>
    <p:sldId id="392" r:id="rId38"/>
    <p:sldId id="399" r:id="rId39"/>
    <p:sldId id="400" r:id="rId40"/>
    <p:sldId id="401" r:id="rId41"/>
    <p:sldId id="397" r:id="rId42"/>
    <p:sldId id="398" r:id="rId43"/>
    <p:sldId id="402" r:id="rId44"/>
    <p:sldId id="393" r:id="rId45"/>
    <p:sldId id="325" r:id="rId46"/>
    <p:sldId id="327" r:id="rId47"/>
    <p:sldId id="329" r:id="rId48"/>
    <p:sldId id="330" r:id="rId49"/>
    <p:sldId id="331" r:id="rId50"/>
    <p:sldId id="332" r:id="rId51"/>
    <p:sldId id="333" r:id="rId52"/>
    <p:sldId id="365" r:id="rId53"/>
    <p:sldId id="366" r:id="rId54"/>
    <p:sldId id="367" r:id="rId55"/>
    <p:sldId id="368" r:id="rId56"/>
    <p:sldId id="369" r:id="rId57"/>
    <p:sldId id="370" r:id="rId58"/>
    <p:sldId id="371" r:id="rId59"/>
    <p:sldId id="335" r:id="rId60"/>
    <p:sldId id="372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73" r:id="rId87"/>
    <p:sldId id="361" r:id="rId88"/>
    <p:sldId id="362" r:id="rId89"/>
    <p:sldId id="363" r:id="rId90"/>
    <p:sldId id="364" r:id="rId9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1"/>
    <p:restoredTop sz="94522"/>
  </p:normalViewPr>
  <p:slideViewPr>
    <p:cSldViewPr snapToGrid="0" snapToObjects="1">
      <p:cViewPr varScale="1">
        <p:scale>
          <a:sx n="168" d="100"/>
          <a:sy n="168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heme" Target="theme/theme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9F9D-BBB3-2341-90F3-75236C82D8B4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2292B-2E3C-0949-81E0-BF37278B7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08098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8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3235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2576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115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2010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035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668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89115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266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15326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60351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042081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209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8062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</p:spTree>
    <p:extLst>
      <p:ext uri="{BB962C8B-B14F-4D97-AF65-F5344CB8AC3E}">
        <p14:creationId xmlns:p14="http://schemas.microsoft.com/office/powerpoint/2010/main" val="810261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2: Variable binding and multiple skills</a:t>
            </a:r>
          </a:p>
        </p:txBody>
      </p:sp>
    </p:spTree>
    <p:extLst>
      <p:ext uri="{BB962C8B-B14F-4D97-AF65-F5344CB8AC3E}">
        <p14:creationId xmlns:p14="http://schemas.microsoft.com/office/powerpoint/2010/main" val="12040674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C1 -&gt;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C2 -&gt;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count-fact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C1</a:t>
            </a:r>
            <a:r>
              <a:rPr lang="mr-IN" sz="1800" dirty="0">
                <a:latin typeface="Courier"/>
                <a:cs typeface="Courier"/>
              </a:rPr>
              <a:t>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C2</a:t>
            </a:r>
            <a:r>
              <a:rPr lang="mr-IN" sz="1800" dirty="0">
                <a:latin typeface="Courier"/>
                <a:cs typeface="Courier"/>
              </a:rPr>
              <a:t>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property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subvocalize</a:t>
            </a:r>
          </a:p>
        </p:txBody>
      </p:sp>
    </p:spTree>
    <p:extLst>
      <p:ext uri="{BB962C8B-B14F-4D97-AF65-F5344CB8AC3E}">
        <p14:creationId xmlns:p14="http://schemas.microsoft.com/office/powerpoint/2010/main" val="17272641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18269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Better: Introduce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*fact-type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*action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5967BE4-7DC6-0D44-A276-4AA4B72A1D2C}"/>
              </a:ext>
            </a:extLst>
          </p:cNvPr>
          <p:cNvSpPr txBox="1">
            <a:spLocks/>
          </p:cNvSpPr>
          <p:nvPr/>
        </p:nvSpPr>
        <p:spPr bwMode="auto">
          <a:xfrm>
            <a:off x="48006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Monotype Sorts" charset="2"/>
              <a:buChar char="n"/>
              <a:defRPr kumimoji="1" sz="2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  <a:cs typeface="ＭＳ Ｐゴシック" charset="-128"/>
              </a:defRPr>
            </a:lvl1pPr>
            <a:lvl2pPr marL="739775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/>
              <a:buChar char="•"/>
              <a:defRPr kumimoji="1" sz="24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defRPr kumimoji="1" sz="20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9pPr>
          </a:lstStyle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Variables start with a </a:t>
            </a:r>
            <a:r>
              <a:rPr lang="en-US" sz="1800" kern="0" dirty="0">
                <a:latin typeface="Courier" pitchFamily="2" charset="0"/>
                <a:cs typeface="Courier"/>
              </a:rPr>
              <a:t>*</a:t>
            </a:r>
          </a:p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You give a variable a value with an action, e.g.</a:t>
            </a:r>
            <a:br>
              <a:rPr lang="en-US" sz="1800" kern="0" dirty="0">
                <a:latin typeface="Helvetica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WM1 -&gt; *fact-type</a:t>
            </a:r>
            <a:br>
              <a:rPr lang="en-US" sz="1800" kern="0" dirty="0">
                <a:latin typeface="Courier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say -&gt; *action</a:t>
            </a:r>
          </a:p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Or you can set variables in the script, e.g.</a:t>
            </a:r>
            <a:br>
              <a:rPr lang="en-US" sz="1800" kern="0" dirty="0">
                <a:latin typeface="Helvetica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add-binding(“action”, “say”)</a:t>
            </a:r>
          </a:p>
        </p:txBody>
      </p:sp>
    </p:spTree>
    <p:extLst>
      <p:ext uri="{BB962C8B-B14F-4D97-AF65-F5344CB8AC3E}">
        <p14:creationId xmlns:p14="http://schemas.microsoft.com/office/powerpoint/2010/main" val="30406976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B157-7159-0044-ACB5-5FDCE08C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3494E-4524-4F40-87CB-75FBE951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Through a special bindings buffer (currently the default)</a:t>
            </a:r>
          </a:p>
          <a:p>
            <a:pPr lvl="1"/>
            <a:r>
              <a:rPr lang="en-US" dirty="0"/>
              <a:t>Through declarative memory:</a:t>
            </a:r>
          </a:p>
          <a:p>
            <a:pPr lvl="2"/>
            <a:r>
              <a:rPr lang="en-US" dirty="0">
                <a:latin typeface="Courier" pitchFamily="2" charset="0"/>
              </a:rPr>
              <a:t>-&gt; *variable  </a:t>
            </a:r>
            <a:r>
              <a:rPr lang="en-US" dirty="0"/>
              <a:t>adds a chunk to DM</a:t>
            </a:r>
          </a:p>
          <a:p>
            <a:pPr lvl="2"/>
            <a:r>
              <a:rPr lang="en-US" dirty="0"/>
              <a:t>Using a variable retrieves a chunk from DM</a:t>
            </a:r>
          </a:p>
          <a:p>
            <a:pPr lvl="1"/>
            <a:r>
              <a:rPr lang="en-US" dirty="0"/>
              <a:t>Second option has costs, and probability of failure</a:t>
            </a:r>
          </a:p>
          <a:p>
            <a:pPr lvl="1"/>
            <a:r>
              <a:rPr lang="en-US" sz="2400" dirty="0">
                <a:latin typeface="Courier" pitchFamily="2" charset="0"/>
              </a:rPr>
              <a:t>bindings-in-dm: t</a:t>
            </a:r>
          </a:p>
        </p:txBody>
      </p:sp>
    </p:spTree>
    <p:extLst>
      <p:ext uri="{BB962C8B-B14F-4D97-AF65-F5344CB8AC3E}">
        <p14:creationId xmlns:p14="http://schemas.microsoft.com/office/powerpoint/2010/main" val="25553929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 other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count-fact </a:t>
            </a:r>
            <a:r>
              <a:rPr lang="mr-IN" sz="2000" dirty="0">
                <a:latin typeface="Courier"/>
                <a:cs typeface="Courier"/>
              </a:rPr>
              <a:t>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say </a:t>
            </a:r>
            <a:r>
              <a:rPr lang="mr-IN" sz="20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*fact-type 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*action 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02223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say </a:t>
            </a:r>
            <a:r>
              <a:rPr lang="mr-IN" sz="18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stop </a:t>
            </a:r>
            <a:r>
              <a:rPr lang="mr-IN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*final-action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*final-response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139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extra rule: what to do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operator final-fail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V2 &lt;&gt; WM1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RT1 = error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==&gt;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*final-action -&gt; AC1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*final-response-negative -&gt; AC2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70034123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bindings by instantiating skills in the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type","count</a:t>
            </a:r>
            <a:r>
              <a:rPr lang="en-US" sz="2000" dirty="0">
                <a:latin typeface="Courier"/>
                <a:cs typeface="Courier"/>
              </a:rPr>
              <a:t>-fact")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response","stop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type","property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action","sub</a:t>
            </a:r>
            <a:r>
              <a:rPr lang="en-US" sz="2000" dirty="0">
                <a:latin typeface="Courier"/>
                <a:cs typeface="Courier"/>
              </a:rPr>
              <a:t>-vocalize")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response","yes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add-binding("final-response-</a:t>
            </a:r>
            <a:r>
              <a:rPr lang="en-US" sz="2000" dirty="0" err="1">
                <a:latin typeface="Courier"/>
                <a:cs typeface="Courier"/>
              </a:rPr>
              <a:t>negative","no</a:t>
            </a:r>
            <a:r>
              <a:rPr lang="en-US" sz="2000" dirty="0">
                <a:latin typeface="Courier"/>
                <a:cs typeface="Courier"/>
              </a:rPr>
              <a:t>")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60464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A1BA-2429-C9AD-DF0F-EFE9B652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with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EFD74-7C29-5DD2-D9CD-18145D62E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operator set-instruction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G1 = count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==&gt;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count-fact -&gt; *fact-type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say -&gt; *action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say -&gt; *final-action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stop -&gt; *final-response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iterate -&gt; G1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40842444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first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reuse the whole skill for two different tasks</a:t>
            </a:r>
          </a:p>
          <a:p>
            <a:r>
              <a:rPr lang="en-US" dirty="0"/>
              <a:t>But it cannot be part of a larger task, because it has both the perception and the action included</a:t>
            </a:r>
          </a:p>
        </p:txBody>
      </p:sp>
    </p:spTree>
    <p:extLst>
      <p:ext uri="{BB962C8B-B14F-4D97-AF65-F5344CB8AC3E}">
        <p14:creationId xmlns:p14="http://schemas.microsoft.com/office/powerpoint/2010/main" val="31863286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-93365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06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iteration: split up the skill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(or semantic reasoning) should be independent from the particulars of the input and what you do with the result</a:t>
            </a:r>
          </a:p>
          <a:p>
            <a:r>
              <a:rPr lang="en-US" dirty="0"/>
              <a:t>Therefore: split up the counting (and semantic) task into three skills:</a:t>
            </a:r>
          </a:p>
          <a:p>
            <a:pPr lvl="1"/>
            <a:r>
              <a:rPr lang="en-US" dirty="0"/>
              <a:t>Read</a:t>
            </a:r>
          </a:p>
          <a:p>
            <a:pPr lvl="1"/>
            <a:r>
              <a:rPr lang="en-US" dirty="0"/>
              <a:t>Iterate</a:t>
            </a:r>
          </a:p>
          <a:p>
            <a:pPr lvl="1"/>
            <a:r>
              <a:rPr lang="en-US" dirty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7176940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skill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063303" cy="4114800"/>
          </a:xfrm>
        </p:spPr>
        <p:txBody>
          <a:bodyPr/>
          <a:lstStyle/>
          <a:p>
            <a:r>
              <a:rPr lang="en-US" sz="1600" dirty="0"/>
              <a:t>define skill read {</a:t>
            </a:r>
          </a:p>
          <a:p>
            <a:r>
              <a:rPr lang="en-US" sz="1600" dirty="0"/>
              <a:t>	operator read-for-two-items {</a:t>
            </a:r>
          </a:p>
          <a:p>
            <a:r>
              <a:rPr lang="en-US" sz="1600" dirty="0"/>
              <a:t>		V1 &lt;&gt; nil</a:t>
            </a:r>
          </a:p>
          <a:p>
            <a:r>
              <a:rPr lang="en-US" sz="1600" dirty="0"/>
              <a:t>		V2 &lt;&gt; nil</a:t>
            </a:r>
          </a:p>
          <a:p>
            <a:r>
              <a:rPr lang="en-US" sz="1600" dirty="0"/>
              <a:t>		WM1 = nil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V1 -&gt; WM1</a:t>
            </a:r>
          </a:p>
          <a:p>
            <a:r>
              <a:rPr lang="en-US" sz="1600" dirty="0"/>
              <a:t>		V2 -&gt; WM2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operator switch-to-next-skill {</a:t>
            </a:r>
          </a:p>
          <a:p>
            <a:r>
              <a:rPr lang="en-US" sz="1600" dirty="0"/>
              <a:t>		V1 = WM1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*next-skill -&gt; G1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08733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skill now uses WM as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operator</a:t>
            </a:r>
            <a:r>
              <a:rPr lang="de-DE" dirty="0"/>
              <a:t> start-iteration {</a:t>
            </a:r>
          </a:p>
          <a:p>
            <a:r>
              <a:rPr lang="de-DE" dirty="0"/>
              <a:t>   WM3 = </a:t>
            </a:r>
            <a:r>
              <a:rPr lang="de-DE" dirty="0" err="1"/>
              <a:t>nil</a:t>
            </a:r>
            <a:endParaRPr lang="de-DE" dirty="0"/>
          </a:p>
          <a:p>
            <a:r>
              <a:rPr lang="de-DE" dirty="0"/>
              <a:t>  ==&gt;</a:t>
            </a:r>
          </a:p>
          <a:p>
            <a:r>
              <a:rPr lang="de-DE" dirty="0"/>
              <a:t>   WM1 -&gt; WM3 </a:t>
            </a:r>
          </a:p>
          <a:p>
            <a:r>
              <a:rPr lang="de-DE" dirty="0"/>
              <a:t>   *</a:t>
            </a:r>
            <a:r>
              <a:rPr lang="de-DE" dirty="0" err="1"/>
              <a:t>fact</a:t>
            </a:r>
            <a:r>
              <a:rPr lang="de-DE" dirty="0"/>
              <a:t>-type -&gt; RT1 </a:t>
            </a:r>
          </a:p>
          <a:p>
            <a:r>
              <a:rPr lang="de-DE" dirty="0"/>
              <a:t>   WM1 -&gt; RT2</a:t>
            </a:r>
          </a:p>
          <a:p>
            <a:r>
              <a:rPr lang="de-DE" dirty="0"/>
              <a:t>   *</a:t>
            </a:r>
            <a:r>
              <a:rPr lang="de-DE" dirty="0" err="1"/>
              <a:t>action</a:t>
            </a:r>
            <a:r>
              <a:rPr lang="de-DE" dirty="0"/>
              <a:t> -&gt; AC1 </a:t>
            </a:r>
          </a:p>
          <a:p>
            <a:r>
              <a:rPr lang="de-DE" dirty="0"/>
              <a:t>   WM1 -&gt; AC2</a:t>
            </a:r>
          </a:p>
          <a:p>
            <a:r>
              <a:rPr lang="de-DE" dirty="0"/>
              <a:t>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iterate {</a:t>
            </a:r>
          </a:p>
          <a:p>
            <a:r>
              <a:rPr lang="mr-IN" dirty="0"/>
              <a:t>    RT2 = WM3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RT3 -&gt; WM3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RT3 -&gt; RT2</a:t>
            </a:r>
          </a:p>
          <a:p>
            <a:r>
              <a:rPr lang="mr-IN" dirty="0"/>
              <a:t>    *action -&gt; AC1</a:t>
            </a:r>
          </a:p>
          <a:p>
            <a:r>
              <a:rPr lang="mr-IN" dirty="0"/>
              <a:t>    RT3 -&gt;AC2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16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 passes control on to the next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61238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operator final {</a:t>
            </a:r>
          </a:p>
          <a:p>
            <a:r>
              <a:rPr lang="en-US" dirty="0"/>
              <a:t>    WM2 = WM3</a:t>
            </a:r>
          </a:p>
          <a:p>
            <a:r>
              <a:rPr lang="en-US" dirty="0"/>
              <a:t>   ==&gt;</a:t>
            </a:r>
          </a:p>
          <a:p>
            <a:r>
              <a:rPr lang="en-US" dirty="0"/>
              <a:t>    *final-action-skill -&gt; G1</a:t>
            </a:r>
          </a:p>
          <a:p>
            <a:r>
              <a:rPr lang="en-US" dirty="0"/>
              <a:t>    *success-</a:t>
            </a:r>
            <a:r>
              <a:rPr lang="en-US" dirty="0" err="1"/>
              <a:t>arg</a:t>
            </a:r>
            <a:r>
              <a:rPr lang="en-US" dirty="0"/>
              <a:t> -&gt; *respond-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/>
              <a:t>  }</a:t>
            </a:r>
          </a:p>
          <a:p>
            <a:r>
              <a:rPr lang="en-US" dirty="0"/>
              <a:t> operator final-fail {</a:t>
            </a:r>
          </a:p>
          <a:p>
            <a:r>
              <a:rPr lang="en-US" dirty="0"/>
              <a:t>    WM2 &lt;&gt; WM3</a:t>
            </a:r>
          </a:p>
          <a:p>
            <a:r>
              <a:rPr lang="en-US" dirty="0"/>
              <a:t>    RT1 = error</a:t>
            </a:r>
          </a:p>
          <a:p>
            <a:r>
              <a:rPr lang="en-US" dirty="0"/>
              <a:t>   ==&gt;</a:t>
            </a:r>
          </a:p>
          <a:p>
            <a:r>
              <a:rPr lang="en-US" dirty="0"/>
              <a:t>    *final-action-skill -&gt; G1</a:t>
            </a:r>
          </a:p>
          <a:p>
            <a:r>
              <a:rPr lang="en-US" dirty="0"/>
              <a:t>    *failure-</a:t>
            </a:r>
            <a:r>
              <a:rPr lang="en-US" dirty="0" err="1"/>
              <a:t>arg</a:t>
            </a:r>
            <a:r>
              <a:rPr lang="en-US" dirty="0"/>
              <a:t> -&gt; *respond-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/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3914945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133856" cy="4114800"/>
          </a:xfrm>
        </p:spPr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	operator carry-out-action {</a:t>
            </a:r>
          </a:p>
          <a:p>
            <a:r>
              <a:rPr lang="en-US" dirty="0"/>
              <a:t>		G1 &lt;&gt; nil </a:t>
            </a:r>
          </a:p>
          <a:p>
            <a:r>
              <a:rPr lang="en-US" dirty="0"/>
              <a:t>	==&gt;</a:t>
            </a:r>
          </a:p>
          <a:p>
            <a:r>
              <a:rPr lang="en-US" dirty="0"/>
              <a:t>		*action -&gt; AC1</a:t>
            </a:r>
          </a:p>
          <a:p>
            <a:r>
              <a:rPr lang="en-US" dirty="0"/>
              <a:t>		*respond-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		nil -&gt; G1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374978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instantiate and link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	operator set-instruction {</a:t>
            </a:r>
          </a:p>
          <a:p>
            <a:pPr marL="517525" indent="-517525"/>
            <a:r>
              <a:rPr lang="en-US" dirty="0"/>
              <a:t>		G1 = count</a:t>
            </a:r>
          </a:p>
          <a:p>
            <a:pPr marL="517525" indent="-517525"/>
            <a:r>
              <a:rPr lang="en-US" dirty="0"/>
              <a:t>	==&gt;</a:t>
            </a:r>
          </a:p>
          <a:p>
            <a:pPr marL="517525" indent="-517525"/>
            <a:r>
              <a:rPr lang="en-US" dirty="0"/>
              <a:t>		count-fact -&gt; *fact-type</a:t>
            </a:r>
          </a:p>
          <a:p>
            <a:pPr marL="517525" indent="-517525"/>
            <a:r>
              <a:rPr lang="en-US" dirty="0"/>
              <a:t>		say -&gt; *action</a:t>
            </a:r>
          </a:p>
          <a:p>
            <a:pPr marL="517525" indent="-517525"/>
            <a:r>
              <a:rPr lang="en-US" dirty="0"/>
              <a:t>		say -&gt; *respond-action</a:t>
            </a:r>
          </a:p>
          <a:p>
            <a:pPr marL="517525" indent="-517525"/>
            <a:r>
              <a:rPr lang="en-US" dirty="0"/>
              <a:t>		stop -&gt; *success-</a:t>
            </a:r>
            <a:r>
              <a:rPr lang="en-US" dirty="0" err="1"/>
              <a:t>arg</a:t>
            </a:r>
            <a:endParaRPr lang="en-US" dirty="0"/>
          </a:p>
          <a:p>
            <a:pPr marL="517525" indent="-517525"/>
            <a:r>
              <a:rPr lang="en-US" dirty="0"/>
              <a:t>		iterate -&gt; *next-skill</a:t>
            </a:r>
          </a:p>
          <a:p>
            <a:pPr marL="517525" indent="-517525"/>
            <a:r>
              <a:rPr lang="en-US" dirty="0"/>
              <a:t>		respond -&gt; *final-action-skill</a:t>
            </a:r>
          </a:p>
          <a:p>
            <a:pPr marL="517525" indent="-517525"/>
            <a:r>
              <a:rPr lang="en-US" dirty="0"/>
              <a:t>		read -&gt; G1</a:t>
            </a:r>
          </a:p>
          <a:p>
            <a:pPr marL="517525" indent="-517525"/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314644870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for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>
            <a:normAutofit/>
          </a:bodyPr>
          <a:lstStyle/>
          <a:p>
            <a:pPr marL="517525" indent="-517525"/>
            <a:r>
              <a:rPr lang="en-US" dirty="0"/>
              <a:t>	operator set-instruction {</a:t>
            </a:r>
          </a:p>
          <a:p>
            <a:pPr marL="517525" indent="-517525"/>
            <a:r>
              <a:rPr lang="en-US" dirty="0"/>
              <a:t>		G1 = semantic</a:t>
            </a:r>
          </a:p>
          <a:p>
            <a:pPr marL="517525" indent="-517525"/>
            <a:r>
              <a:rPr lang="en-US" dirty="0"/>
              <a:t>	==&gt;</a:t>
            </a:r>
          </a:p>
          <a:p>
            <a:pPr marL="517525" indent="-517525"/>
            <a:r>
              <a:rPr lang="en-US" dirty="0"/>
              <a:t>		property -&gt; *fact-type</a:t>
            </a:r>
          </a:p>
          <a:p>
            <a:pPr marL="517525" indent="-517525"/>
            <a:r>
              <a:rPr lang="en-US" dirty="0"/>
              <a:t>		sub-vocalize -&gt; *action</a:t>
            </a:r>
          </a:p>
          <a:p>
            <a:pPr marL="517525" indent="-517525"/>
            <a:r>
              <a:rPr lang="en-US" dirty="0"/>
              <a:t>		say -&gt; *respond-action</a:t>
            </a:r>
          </a:p>
          <a:p>
            <a:pPr marL="517525" indent="-517525"/>
            <a:r>
              <a:rPr lang="en-US" dirty="0"/>
              <a:t>		yes -&gt; *success-</a:t>
            </a:r>
            <a:r>
              <a:rPr lang="en-US" dirty="0" err="1"/>
              <a:t>arg</a:t>
            </a:r>
            <a:endParaRPr lang="en-US" dirty="0"/>
          </a:p>
          <a:p>
            <a:pPr marL="517525" indent="-517525"/>
            <a:r>
              <a:rPr lang="en-US" dirty="0"/>
              <a:t>		iterate -&gt; *next-skill</a:t>
            </a:r>
          </a:p>
          <a:p>
            <a:pPr marL="517525" indent="-517525"/>
            <a:r>
              <a:rPr lang="en-US" dirty="0"/>
              <a:t>		respond -&gt; *final-action-skill</a:t>
            </a:r>
          </a:p>
          <a:p>
            <a:pPr marL="517525" indent="-517525"/>
            <a:r>
              <a:rPr lang="en-US" dirty="0"/>
              <a:t>		no -&gt; *failure-</a:t>
            </a:r>
            <a:r>
              <a:rPr lang="en-US" dirty="0" err="1"/>
              <a:t>arg</a:t>
            </a:r>
            <a:endParaRPr lang="en-US" dirty="0"/>
          </a:p>
          <a:p>
            <a:pPr marL="517525" indent="-517525"/>
            <a:r>
              <a:rPr lang="en-US" dirty="0"/>
              <a:t>		read -&gt; G1</a:t>
            </a:r>
          </a:p>
          <a:p>
            <a:pPr marL="517525" indent="-517525"/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155622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improvement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still includes a “primitive” action (such as “say” or “subvocalize”)</a:t>
            </a:r>
          </a:p>
          <a:p>
            <a:r>
              <a:rPr lang="en-US" dirty="0"/>
              <a:t>It would be nice if this would be more flexible</a:t>
            </a:r>
          </a:p>
          <a:p>
            <a:r>
              <a:rPr lang="en-US" dirty="0"/>
              <a:t>Solution: hand over control to another skill on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88734955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iterate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operator start-iteration {</a:t>
            </a:r>
          </a:p>
          <a:p>
            <a:r>
              <a:rPr lang="en-US" dirty="0"/>
              <a:t>   WM3 = nil 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   WM1 -&gt; WM3	</a:t>
            </a:r>
          </a:p>
          <a:p>
            <a:r>
              <a:rPr lang="en-US" dirty="0"/>
              <a:t>   *sub-skill -&gt; G1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do-action {</a:t>
            </a:r>
          </a:p>
          <a:p>
            <a:endParaRPr lang="en-US" dirty="0"/>
          </a:p>
          <a:p>
            <a:r>
              <a:rPr lang="en-US" dirty="0"/>
              <a:t>operator do-action-on-WM3 {</a:t>
            </a:r>
          </a:p>
          <a:p>
            <a:r>
              <a:rPr lang="en-US" dirty="0"/>
              <a:t>	WM3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*action -&gt; AC1</a:t>
            </a:r>
          </a:p>
          <a:p>
            <a:r>
              <a:rPr lang="en-US" dirty="0"/>
              <a:t>	WM3 -&gt; AC2</a:t>
            </a:r>
          </a:p>
          <a:p>
            <a:r>
              <a:rPr lang="en-US" dirty="0"/>
              <a:t>	*main-skill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1824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two operators to handle the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 operator retrieve-next {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  WM3 &lt;&gt; nil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WM3 -&gt; RT2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do-sub-skill {</a:t>
            </a:r>
          </a:p>
          <a:p>
            <a:r>
              <a:rPr lang="mr-IN" dirty="0"/>
              <a:t>   RT1 = *fact-type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RT3 -&gt; WM3</a:t>
            </a:r>
          </a:p>
          <a:p>
            <a:r>
              <a:rPr lang="mr-IN" dirty="0"/>
              <a:t>   *sub-skill -&gt; G1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95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more than one Skill to do a task, or we want to model multitasking</a:t>
            </a:r>
          </a:p>
          <a:p>
            <a:r>
              <a:rPr lang="en-US" dirty="0"/>
              <a:t>In PRIMs, we can have multiple active skills</a:t>
            </a:r>
          </a:p>
        </p:txBody>
      </p:sp>
    </p:spTree>
    <p:extLst>
      <p:ext uri="{BB962C8B-B14F-4D97-AF65-F5344CB8AC3E}">
        <p14:creationId xmlns:p14="http://schemas.microsoft.com/office/powerpoint/2010/main" val="2846913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operators are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==&gt;</a:t>
            </a:r>
          </a:p>
          <a:p>
            <a:r>
              <a:rPr lang="mr-IN" dirty="0"/>
              <a:t>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	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18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 of the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757077" cy="4114800"/>
          </a:xfrm>
        </p:spPr>
        <p:txBody>
          <a:bodyPr/>
          <a:lstStyle/>
          <a:p>
            <a:pPr marL="282575" indent="-28257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add-binding("fact-</a:t>
            </a:r>
            <a:r>
              <a:rPr lang="en-US" dirty="0" err="1"/>
              <a:t>type","count</a:t>
            </a:r>
            <a:r>
              <a:rPr lang="en-US" dirty="0"/>
              <a:t>-fact")</a:t>
            </a:r>
          </a:p>
          <a:p>
            <a:pPr marL="282575" indent="-28257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","stop")</a:t>
            </a:r>
          </a:p>
          <a:p>
            <a:pPr marL="282575" indent="-282575"/>
            <a:r>
              <a:rPr lang="en-US" dirty="0"/>
              <a:t>	add-binding("sub-</a:t>
            </a:r>
            <a:r>
              <a:rPr lang="en-US" dirty="0" err="1"/>
              <a:t>skill","do</a:t>
            </a:r>
            <a:r>
              <a:rPr lang="en-US" dirty="0"/>
              <a:t>-action")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add-binding("main-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262421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new flexibility?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799" y="4891432"/>
            <a:ext cx="8027531" cy="1204567"/>
          </a:xfrm>
        </p:spPr>
        <p:txBody>
          <a:bodyPr/>
          <a:lstStyle/>
          <a:p>
            <a:r>
              <a:rPr lang="en-US" dirty="0"/>
              <a:t>Implement the full semantic task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6" y="1851859"/>
            <a:ext cx="6504829" cy="2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72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attempt-retrieve sub-skill we check the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start-retrieve {</a:t>
            </a:r>
          </a:p>
          <a:p>
            <a:r>
              <a:rPr lang="mr-IN" dirty="0"/>
              <a:t>	WM2 &lt;&gt; nil</a:t>
            </a:r>
          </a:p>
          <a:p>
            <a:r>
              <a:rPr lang="mr-IN" dirty="0"/>
              <a:t>	WM3 &lt;&gt; nil</a:t>
            </a:r>
          </a:p>
          <a:p>
            <a:r>
              <a:rPr lang="mr-IN" dirty="0"/>
              <a:t>	RT1 = nil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*fact-type -&gt; RT1</a:t>
            </a:r>
          </a:p>
          <a:p>
            <a:r>
              <a:rPr lang="mr-IN" dirty="0"/>
              <a:t>	WM3 -&gt; RT2</a:t>
            </a:r>
          </a:p>
          <a:p>
            <a:r>
              <a:rPr lang="mr-IN" dirty="0"/>
              <a:t>	WM2 -&gt; RT3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82720" cy="4114800"/>
          </a:xfrm>
        </p:spPr>
        <p:txBody>
          <a:bodyPr/>
          <a:lstStyle/>
          <a:p>
            <a:r>
              <a:rPr lang="en-US" dirty="0"/>
              <a:t>operator on-success {</a:t>
            </a:r>
          </a:p>
          <a:p>
            <a:r>
              <a:rPr lang="en-US" dirty="0"/>
              <a:t>	RT1 = *fact-type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*success-skill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mr-IN" dirty="0"/>
              <a:t>operator on-fail {</a:t>
            </a:r>
          </a:p>
          <a:p>
            <a:r>
              <a:rPr lang="mr-IN" dirty="0"/>
              <a:t>	RT1 = error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*fail-skill -&gt; G1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086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the necessary skills in the script of semantic-rev3.prims to finish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6BD6-5805-2041-B416-7657B13D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general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0CC3-697A-634C-9E13-6B5F4D263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start building a general purpose skill library that can serve as a basis for more constrained modeling?</a:t>
            </a:r>
          </a:p>
          <a:p>
            <a:r>
              <a:rPr lang="en-US" dirty="0"/>
              <a:t>If we have that, we can build instantiations of the cognitive architecture that already have a rich skill set</a:t>
            </a:r>
          </a:p>
        </p:txBody>
      </p:sp>
    </p:spTree>
    <p:extLst>
      <p:ext uri="{BB962C8B-B14F-4D97-AF65-F5344CB8AC3E}">
        <p14:creationId xmlns:p14="http://schemas.microsoft.com/office/powerpoint/2010/main" val="206335653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A125-A94C-7047-A3E9-E7708988C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Working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7A5B-45C8-7742-9315-AD9461C8F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7600"/>
            <a:ext cx="7772400" cy="3898399"/>
          </a:xfrm>
        </p:spPr>
        <p:txBody>
          <a:bodyPr/>
          <a:lstStyle/>
          <a:p>
            <a:r>
              <a:rPr lang="en-US" dirty="0"/>
              <a:t>How to chunk information in memory? Together or separate?</a:t>
            </a:r>
          </a:p>
          <a:p>
            <a:r>
              <a:rPr lang="en-US" dirty="0"/>
              <a:t>Phone numbers: 050 363 6435</a:t>
            </a:r>
          </a:p>
          <a:p>
            <a:pPr lvl="1"/>
            <a:r>
              <a:rPr lang="en-US" dirty="0"/>
              <a:t>Three chunks</a:t>
            </a:r>
          </a:p>
          <a:p>
            <a:r>
              <a:rPr lang="en-US" dirty="0"/>
              <a:t>Complex working memory tasks:</a:t>
            </a:r>
          </a:p>
          <a:p>
            <a:pPr lvl="1"/>
            <a:r>
              <a:rPr lang="en-US" dirty="0"/>
              <a:t>All separate chunks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2EDC53-149E-514F-AAC6-8DF269B3504C}"/>
              </a:ext>
            </a:extLst>
          </p:cNvPr>
          <p:cNvSpPr txBox="1"/>
          <p:nvPr/>
        </p:nvSpPr>
        <p:spPr>
          <a:xfrm>
            <a:off x="2789019" y="5568102"/>
            <a:ext cx="56691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Hoekstra, Martens &amp; </a:t>
            </a:r>
            <a:r>
              <a:rPr lang="en-US" dirty="0" err="1"/>
              <a:t>Taatgen</a:t>
            </a:r>
            <a:r>
              <a:rPr lang="en-US" dirty="0"/>
              <a:t> (2020). A Skill-based Approach to Modeling the Attentional Blink. </a:t>
            </a:r>
            <a:r>
              <a:rPr lang="en-US" b="0" i="0" u="none" strike="noStrike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Topics in Cognitive Science 12 (3), 1030-1045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7EF0A-D7C3-8847-8E31-F1F6B010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12" y="124574"/>
            <a:ext cx="1952375" cy="207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47428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A2A34-A771-8F46-9650-E0905D7CF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WM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7EC72-DB28-C449-931E-85A7DDE1C0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45"/>
          <a:stretch/>
        </p:blipFill>
        <p:spPr>
          <a:xfrm>
            <a:off x="378184" y="1688795"/>
            <a:ext cx="8387631" cy="2452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D2248-E3AA-994A-A795-C41F22E848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50" y="4107933"/>
            <a:ext cx="3007688" cy="27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2725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3408-9C8A-004D-8F7B-7CBD30F3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WM task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6DC84-DF91-294F-9444-E38F1C60C7B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3726879" cy="33512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50CE25-AE66-E549-8A62-4BB563710DB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608815" y="1732282"/>
            <a:ext cx="7518044" cy="21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9960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01D1-8B53-B44B-9C75-CBF1BACB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skills for a new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30B1C-6AE0-FA4B-86F9-365D3EF8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Corné</a:t>
            </a:r>
            <a:r>
              <a:rPr lang="en-US" dirty="0"/>
              <a:t> also modeled a visual search task, using skills to identify a target, and move attention</a:t>
            </a:r>
          </a:p>
          <a:p>
            <a:r>
              <a:rPr lang="en-US" dirty="0"/>
              <a:t>Using the skills from these tasks, he created a new model </a:t>
            </a:r>
            <a:r>
              <a:rPr lang="en-US" b="1" i="1" dirty="0"/>
              <a:t>just by combining existing 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0477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associations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801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C24CB-695C-2843-B6EB-5ADF33273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Attentional Blink</a:t>
            </a:r>
          </a:p>
        </p:txBody>
      </p:sp>
      <p:pic>
        <p:nvPicPr>
          <p:cNvPr id="4" name="BlinkLag2.m4v">
            <a:hlinkClick r:id="" action="ppaction://media"/>
            <a:extLst>
              <a:ext uri="{FF2B5EF4-FFF2-40B4-BE49-F238E27FC236}">
                <a16:creationId xmlns:a16="http://schemas.microsoft.com/office/drawing/2014/main" id="{2A6B0B2B-6304-EE4D-89EC-8DAD9DEFD1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6800" y="1991474"/>
            <a:ext cx="4470400" cy="4114800"/>
          </a:xfrm>
        </p:spPr>
      </p:pic>
    </p:spTree>
    <p:extLst>
      <p:ext uri="{BB962C8B-B14F-4D97-AF65-F5344CB8AC3E}">
        <p14:creationId xmlns:p14="http://schemas.microsoft.com/office/powerpoint/2010/main" val="1298791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A909-E7DE-9745-BE29-8B7185EB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skills from other tasks to explain performance on new task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326B56-63A9-AD43-A02F-8F808BE2B821}"/>
              </a:ext>
            </a:extLst>
          </p:cNvPr>
          <p:cNvSpPr/>
          <p:nvPr/>
        </p:nvSpPr>
        <p:spPr bwMode="auto">
          <a:xfrm>
            <a:off x="2873476" y="2955821"/>
            <a:ext cx="1423219" cy="634181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Report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449DD2-E349-CF41-8A05-50FE81356695}"/>
              </a:ext>
            </a:extLst>
          </p:cNvPr>
          <p:cNvGrpSpPr/>
          <p:nvPr/>
        </p:nvGrpSpPr>
        <p:grpSpPr>
          <a:xfrm>
            <a:off x="457199" y="3272912"/>
            <a:ext cx="3839497" cy="2658398"/>
            <a:chOff x="457199" y="3272912"/>
            <a:chExt cx="3839497" cy="265839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3428CD4-9BDE-D048-87FD-8B99402A97A1}"/>
                </a:ext>
              </a:extLst>
            </p:cNvPr>
            <p:cNvSpPr/>
            <p:nvPr/>
          </p:nvSpPr>
          <p:spPr bwMode="auto">
            <a:xfrm>
              <a:off x="457199" y="3743631"/>
              <a:ext cx="2027904" cy="1349478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Complex WM task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F8896-52D3-DC4A-A0C8-98F1CD2C9192}"/>
                </a:ext>
              </a:extLst>
            </p:cNvPr>
            <p:cNvSpPr/>
            <p:nvPr/>
          </p:nvSpPr>
          <p:spPr bwMode="auto">
            <a:xfrm>
              <a:off x="2873477" y="3947651"/>
              <a:ext cx="1423219" cy="634181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Single-item chunking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5F1FB27-FF34-CB4A-849F-2E3E2E2E6287}"/>
                </a:ext>
              </a:extLst>
            </p:cNvPr>
            <p:cNvCxnSpPr>
              <a:stCxn id="5" idx="6"/>
              <a:endCxn id="13" idx="1"/>
            </p:cNvCxnSpPr>
            <p:nvPr/>
          </p:nvCxnSpPr>
          <p:spPr bwMode="auto">
            <a:xfrm flipV="1">
              <a:off x="2485103" y="4264742"/>
              <a:ext cx="388374" cy="1536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18FC5A-D5F6-3148-939E-9D00A1201921}"/>
                </a:ext>
              </a:extLst>
            </p:cNvPr>
            <p:cNvCxnSpPr>
              <a:stCxn id="5" idx="6"/>
              <a:endCxn id="8" idx="1"/>
            </p:cNvCxnSpPr>
            <p:nvPr/>
          </p:nvCxnSpPr>
          <p:spPr bwMode="auto">
            <a:xfrm flipV="1">
              <a:off x="2485103" y="3272912"/>
              <a:ext cx="388373" cy="11454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0DE025-61B3-9B40-B629-729FDDF0D295}"/>
                </a:ext>
              </a:extLst>
            </p:cNvPr>
            <p:cNvSpPr/>
            <p:nvPr/>
          </p:nvSpPr>
          <p:spPr bwMode="auto">
            <a:xfrm>
              <a:off x="1143000" y="5297129"/>
              <a:ext cx="1423219" cy="634181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Lexical decision skills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819112-6FD7-A243-8473-6F559A62A937}"/>
                </a:ext>
              </a:extLst>
            </p:cNvPr>
            <p:cNvCxnSpPr>
              <a:stCxn id="5" idx="4"/>
              <a:endCxn id="21" idx="0"/>
            </p:cNvCxnSpPr>
            <p:nvPr/>
          </p:nvCxnSpPr>
          <p:spPr bwMode="auto">
            <a:xfrm>
              <a:off x="1471151" y="5093109"/>
              <a:ext cx="383459" cy="2040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4CA44-DA1C-F849-94F1-275E75517A89}"/>
              </a:ext>
            </a:extLst>
          </p:cNvPr>
          <p:cNvGrpSpPr/>
          <p:nvPr/>
        </p:nvGrpSpPr>
        <p:grpSpPr>
          <a:xfrm>
            <a:off x="3795251" y="4484739"/>
            <a:ext cx="3969773" cy="1672717"/>
            <a:chOff x="3795251" y="4484739"/>
            <a:chExt cx="3969773" cy="167271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33965B-3EE0-C240-9E90-0E6D8E7361FC}"/>
                </a:ext>
              </a:extLst>
            </p:cNvPr>
            <p:cNvSpPr/>
            <p:nvPr/>
          </p:nvSpPr>
          <p:spPr bwMode="auto">
            <a:xfrm>
              <a:off x="3795251" y="4807978"/>
              <a:ext cx="2027904" cy="1349478"/>
            </a:xfrm>
            <a:prstGeom prst="ellipse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Visual Search task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6C911C-2DB3-514A-A7BA-86EA14F3E42F}"/>
                </a:ext>
              </a:extLst>
            </p:cNvPr>
            <p:cNvSpPr/>
            <p:nvPr/>
          </p:nvSpPr>
          <p:spPr bwMode="auto">
            <a:xfrm>
              <a:off x="5966952" y="4484739"/>
              <a:ext cx="1423219" cy="51373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Identify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893C1B-CD27-D447-B5F5-ECBD5502A470}"/>
                </a:ext>
              </a:extLst>
            </p:cNvPr>
            <p:cNvSpPr/>
            <p:nvPr/>
          </p:nvSpPr>
          <p:spPr bwMode="auto">
            <a:xfrm>
              <a:off x="6341805" y="5270704"/>
              <a:ext cx="1423219" cy="513737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Move-attention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57937C3-54B8-0448-BF6A-756313DA20F1}"/>
                </a:ext>
              </a:extLst>
            </p:cNvPr>
            <p:cNvCxnSpPr>
              <a:cxnSpLocks/>
              <a:stCxn id="6" idx="7"/>
              <a:endCxn id="24" idx="1"/>
            </p:cNvCxnSpPr>
            <p:nvPr/>
          </p:nvCxnSpPr>
          <p:spPr bwMode="auto">
            <a:xfrm flipV="1">
              <a:off x="5526175" y="4741608"/>
              <a:ext cx="440777" cy="2639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E0C7B02-5EF0-1C48-BA97-A746E72FAB26}"/>
                </a:ext>
              </a:extLst>
            </p:cNvPr>
            <p:cNvCxnSpPr>
              <a:stCxn id="6" idx="6"/>
              <a:endCxn id="25" idx="1"/>
            </p:cNvCxnSpPr>
            <p:nvPr/>
          </p:nvCxnSpPr>
          <p:spPr bwMode="auto">
            <a:xfrm>
              <a:off x="5823155" y="5482717"/>
              <a:ext cx="518650" cy="448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D87194-1A55-DD49-B007-41351F49DAEC}"/>
              </a:ext>
            </a:extLst>
          </p:cNvPr>
          <p:cNvGrpSpPr/>
          <p:nvPr/>
        </p:nvGrpSpPr>
        <p:grpSpPr>
          <a:xfrm>
            <a:off x="4296695" y="2030361"/>
            <a:ext cx="3995586" cy="2454378"/>
            <a:chOff x="4296695" y="2030361"/>
            <a:chExt cx="3995586" cy="245437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C70EF7-4EBF-9449-99E4-7012D7217C06}"/>
                </a:ext>
              </a:extLst>
            </p:cNvPr>
            <p:cNvSpPr/>
            <p:nvPr/>
          </p:nvSpPr>
          <p:spPr bwMode="auto">
            <a:xfrm>
              <a:off x="5966952" y="2030361"/>
              <a:ext cx="2325329" cy="1349478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Attentional Blink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893DAB-3E18-FF4D-93C6-6BC18D2C5CBB}"/>
                </a:ext>
              </a:extLst>
            </p:cNvPr>
            <p:cNvCxnSpPr>
              <a:stCxn id="31" idx="2"/>
              <a:endCxn id="8" idx="3"/>
            </p:cNvCxnSpPr>
            <p:nvPr/>
          </p:nvCxnSpPr>
          <p:spPr bwMode="auto">
            <a:xfrm flipH="1">
              <a:off x="4296695" y="2705100"/>
              <a:ext cx="1670257" cy="5678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828DF48-846F-C143-93C1-29941286750E}"/>
                </a:ext>
              </a:extLst>
            </p:cNvPr>
            <p:cNvCxnSpPr>
              <a:stCxn id="31" idx="3"/>
              <a:endCxn id="13" idx="3"/>
            </p:cNvCxnSpPr>
            <p:nvPr/>
          </p:nvCxnSpPr>
          <p:spPr bwMode="auto">
            <a:xfrm flipH="1">
              <a:off x="4296696" y="3182213"/>
              <a:ext cx="2010793" cy="108252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53F3F0F-D660-EF45-927E-4D9C727819D6}"/>
                </a:ext>
              </a:extLst>
            </p:cNvPr>
            <p:cNvCxnSpPr>
              <a:stCxn id="31" idx="4"/>
              <a:endCxn id="24" idx="0"/>
            </p:cNvCxnSpPr>
            <p:nvPr/>
          </p:nvCxnSpPr>
          <p:spPr bwMode="auto">
            <a:xfrm flipH="1">
              <a:off x="6678562" y="3379839"/>
              <a:ext cx="451055" cy="11049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96389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74A1-28C0-FC4F-BB6D-9E26E188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9E3A3-5445-7340-8299-DA4FAE15965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9"/>
          <a:stretch/>
        </p:blipFill>
        <p:spPr>
          <a:xfrm>
            <a:off x="208123" y="1839073"/>
            <a:ext cx="8298740" cy="245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09A54-1A3A-164D-B979-E897A474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802" y="3813194"/>
            <a:ext cx="4004352" cy="28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38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7A427E-427C-8641-8AA4-7F93EB294C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35" y="3284907"/>
            <a:ext cx="3973530" cy="3573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EFC5A-42EE-EB4E-A685-BE3933B1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with the chunked WM skill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6F4EDC-C455-414A-91F5-A97EA1055C0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44"/>
          <a:stretch/>
        </p:blipFill>
        <p:spPr>
          <a:xfrm>
            <a:off x="407049" y="1921266"/>
            <a:ext cx="7655610" cy="22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66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  <a:br>
              <a:rPr lang="en-US" dirty="0"/>
            </a:br>
            <a:r>
              <a:rPr lang="en-US" sz="3200" dirty="0"/>
              <a:t>Why and when do people multitask?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Multitasking, not single tasking, is the natural way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Whenever people have unused brain resources, they will try to put them to use</a:t>
            </a:r>
          </a:p>
        </p:txBody>
      </p:sp>
    </p:spTree>
    <p:extLst>
      <p:ext uri="{BB962C8B-B14F-4D97-AF65-F5344CB8AC3E}">
        <p14:creationId xmlns:p14="http://schemas.microsoft.com/office/powerpoint/2010/main" val="4045117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between skills and other inputs for operator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61843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Taatgen, N.A. (2013). The nature and transfer of cognitive skills. </a:t>
            </a:r>
            <a:r>
              <a:rPr lang="en-US" sz="1400" i="1" dirty="0"/>
              <a:t>Psychological Review, 120</a:t>
            </a:r>
            <a:r>
              <a:rPr lang="en-US" sz="1400" dirty="0"/>
              <a:t>(3), 439-471.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9822" y="354206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219752" y="36558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000" dirty="0">
                <a:latin typeface="Helvetica"/>
                <a:cs typeface="Helvetica"/>
              </a:rPr>
              <a:t>Write paper</a:t>
            </a:r>
            <a:endParaRPr lang="en-US" sz="1600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32" idx="3"/>
            <a:endCxn id="5" idx="2"/>
          </p:cNvCxnSpPr>
          <p:nvPr/>
        </p:nvCxnSpPr>
        <p:spPr bwMode="auto">
          <a:xfrm>
            <a:off x="3334766" y="2616483"/>
            <a:ext cx="1016440" cy="894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8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2" idx="3"/>
            <a:endCxn id="9" idx="1"/>
          </p:cNvCxnSpPr>
          <p:nvPr/>
        </p:nvCxnSpPr>
        <p:spPr bwMode="auto">
          <a:xfrm>
            <a:off x="3334766" y="2616483"/>
            <a:ext cx="1342745" cy="40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77" name="Group 76"/>
          <p:cNvGrpSpPr/>
          <p:nvPr/>
        </p:nvGrpSpPr>
        <p:grpSpPr>
          <a:xfrm>
            <a:off x="1663982" y="3045178"/>
            <a:ext cx="2755840" cy="606114"/>
            <a:chOff x="1663982" y="3045178"/>
            <a:chExt cx="2755840" cy="606114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663982" y="3045178"/>
              <a:ext cx="1752035" cy="558009"/>
            </a:xfrm>
            <a:prstGeom prst="roundRect">
              <a:avLst/>
            </a:prstGeom>
            <a:solidFill>
              <a:srgbClr val="CC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sz="2400" dirty="0">
                  <a:latin typeface="Helvetica"/>
                  <a:cs typeface="Helvetica"/>
                </a:rPr>
                <a:t>Email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44" name="Straight Arrow Connector 43"/>
            <p:cNvCxnSpPr>
              <a:stCxn id="33" idx="3"/>
              <a:endCxn id="18" idx="2"/>
            </p:cNvCxnSpPr>
            <p:nvPr/>
          </p:nvCxnSpPr>
          <p:spPr bwMode="auto">
            <a:xfrm flipV="1">
              <a:off x="3416017" y="3085832"/>
              <a:ext cx="538949" cy="23835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33" idx="3"/>
              <a:endCxn id="10" idx="2"/>
            </p:cNvCxnSpPr>
            <p:nvPr/>
          </p:nvCxnSpPr>
          <p:spPr bwMode="auto">
            <a:xfrm>
              <a:off x="3416017" y="3324183"/>
              <a:ext cx="1003805" cy="3271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33" idx="3"/>
              <a:endCxn id="7" idx="2"/>
            </p:cNvCxnSpPr>
            <p:nvPr/>
          </p:nvCxnSpPr>
          <p:spPr bwMode="auto">
            <a:xfrm>
              <a:off x="3416017" y="3324183"/>
              <a:ext cx="316894" cy="1208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Senses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>
              <a:stCxn id="55" idx="1"/>
              <a:endCxn id="27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55" idx="1"/>
              <a:endCxn id="24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55" idx="1"/>
              <a:endCxn id="26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5" name="Rectangle 64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63982" y="4392943"/>
            <a:ext cx="3169358" cy="1499282"/>
            <a:chOff x="1663982" y="4392943"/>
            <a:chExt cx="3169358" cy="1499282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63982" y="4764504"/>
              <a:ext cx="1752035" cy="1127721"/>
            </a:xfrm>
            <a:prstGeom prst="roundRect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670" y="4811029"/>
              <a:ext cx="925920" cy="966003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6" idx="3"/>
              <a:endCxn id="25" idx="3"/>
            </p:cNvCxnSpPr>
            <p:nvPr/>
          </p:nvCxnSpPr>
          <p:spPr bwMode="auto">
            <a:xfrm flipV="1">
              <a:off x="3416017" y="4732512"/>
              <a:ext cx="880968" cy="5958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>
              <a:stCxn id="66" idx="3"/>
              <a:endCxn id="28" idx="3"/>
            </p:cNvCxnSpPr>
            <p:nvPr/>
          </p:nvCxnSpPr>
          <p:spPr bwMode="auto">
            <a:xfrm flipV="1">
              <a:off x="3416017" y="4844400"/>
              <a:ext cx="1417323" cy="4839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66" idx="3"/>
              <a:endCxn id="23" idx="3"/>
            </p:cNvCxnSpPr>
            <p:nvPr/>
          </p:nvCxnSpPr>
          <p:spPr bwMode="auto">
            <a:xfrm flipV="1">
              <a:off x="3416017" y="4392943"/>
              <a:ext cx="1069080" cy="9354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975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never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keeps executing operators, whether or not they are relevant for the task</a:t>
            </a:r>
          </a:p>
        </p:txBody>
      </p:sp>
    </p:spTree>
    <p:extLst>
      <p:ext uri="{BB962C8B-B14F-4D97-AF65-F5344CB8AC3E}">
        <p14:creationId xmlns:p14="http://schemas.microsoft.com/office/powerpoint/2010/main" val="2337035713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complex WM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Subjects have to remember a sequence of letters</a:t>
            </a:r>
          </a:p>
          <a:p>
            <a:r>
              <a:rPr lang="en-US" dirty="0"/>
              <a:t>However, between the letters, words are presented to which they need to respond</a:t>
            </a:r>
          </a:p>
          <a:p>
            <a:r>
              <a:rPr lang="en-US" dirty="0"/>
              <a:t>Words are personality traits (“Aggressive”, “Emotional”, “Shy”), or objects (“Table”, “Spoon”)</a:t>
            </a:r>
          </a:p>
          <a:p>
            <a:r>
              <a:rPr lang="en-US" dirty="0"/>
              <a:t>Two conditions:</a:t>
            </a:r>
          </a:p>
          <a:p>
            <a:pPr lvl="1"/>
            <a:r>
              <a:rPr lang="en-US" dirty="0"/>
              <a:t>Does this trait apply to you?</a:t>
            </a:r>
          </a:p>
          <a:p>
            <a:pPr lvl="1"/>
            <a:r>
              <a:rPr lang="en-US" dirty="0"/>
              <a:t>Does it fit in </a:t>
            </a:r>
            <a:r>
              <a:rPr lang="en-US"/>
              <a:t>a shoebox?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129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693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238" r="55493" b="-10238"/>
          <a:stretch/>
        </p:blipFill>
        <p:spPr>
          <a:xfrm>
            <a:off x="2049038" y="1923874"/>
            <a:ext cx="3720390" cy="44253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2761342"/>
            <a:ext cx="1291600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086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set more than one skill as part of the task: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initial-skills: (read-equation transform arithmetic)</a:t>
            </a:r>
          </a:p>
          <a:p>
            <a:r>
              <a:rPr lang="en-US" dirty="0"/>
              <a:t>You can add/change skills using PRIMs: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transform -&gt; G2</a:t>
            </a:r>
          </a:p>
        </p:txBody>
      </p:sp>
    </p:spTree>
    <p:extLst>
      <p:ext uri="{BB962C8B-B14F-4D97-AF65-F5344CB8AC3E}">
        <p14:creationId xmlns:p14="http://schemas.microsoft.com/office/powerpoint/2010/main" val="16564110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complex working memory task requires several goals</a:t>
            </a:r>
          </a:p>
          <a:p>
            <a:pPr lvl="1"/>
            <a:r>
              <a:rPr lang="en-US" dirty="0"/>
              <a:t>Memorize the letters</a:t>
            </a:r>
          </a:p>
          <a:p>
            <a:pPr lvl="1"/>
            <a:r>
              <a:rPr lang="en-US" dirty="0"/>
              <a:t>Process and respond to words</a:t>
            </a:r>
          </a:p>
          <a:p>
            <a:pPr lvl="1"/>
            <a:r>
              <a:rPr lang="en-US" dirty="0"/>
              <a:t>Rehearse</a:t>
            </a:r>
          </a:p>
          <a:p>
            <a:r>
              <a:rPr lang="en-US" dirty="0"/>
              <a:t>Memory retrieval of a self-referential word is a source of distraction</a:t>
            </a:r>
          </a:p>
          <a:p>
            <a:r>
              <a:rPr lang="en-US" dirty="0"/>
              <a:t>Transitions between goals are “weak points”, and are open to distraction</a:t>
            </a:r>
          </a:p>
        </p:txBody>
      </p:sp>
    </p:spTree>
    <p:extLst>
      <p:ext uri="{BB962C8B-B14F-4D97-AF65-F5344CB8AC3E}">
        <p14:creationId xmlns:p14="http://schemas.microsoft.com/office/powerpoint/2010/main" val="2449610315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4158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620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36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473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615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4532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3520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TresultOver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9" y="1065300"/>
            <a:ext cx="7171427" cy="4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775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" y="604800"/>
            <a:ext cx="4068313" cy="37756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300350" y="2350080"/>
            <a:ext cx="1183633" cy="16934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6" y="4380480"/>
            <a:ext cx="2924676" cy="106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7" y="717120"/>
            <a:ext cx="3670456" cy="3775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686183" y="1537920"/>
            <a:ext cx="1183633" cy="28598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5836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goals more flexible?</a:t>
            </a:r>
          </a:p>
        </p:txBody>
      </p:sp>
      <p:pic>
        <p:nvPicPr>
          <p:cNvPr id="4" name="Picture 3" descr="Cards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" y="2016564"/>
            <a:ext cx="7788324" cy="34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977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mild distraction can reduce our working memory capacity!</a:t>
            </a:r>
          </a:p>
          <a:p>
            <a:r>
              <a:rPr lang="en-US" dirty="0"/>
              <a:t>Distraction is caused by “internal distractors”</a:t>
            </a:r>
          </a:p>
          <a:p>
            <a:r>
              <a:rPr lang="en-US" dirty="0"/>
              <a:t>Stefan has collected more data (though-probes, eye-data) to support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765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1" y="1818910"/>
            <a:ext cx="6077858" cy="4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8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IoannaMemoryEx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002" y="1600200"/>
            <a:ext cx="6233398" cy="46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Easy: 3 + 5 = X</a:t>
            </a:r>
          </a:p>
          <a:p>
            <a:r>
              <a:rPr lang="en-US" dirty="0"/>
              <a:t>Medium: X + 5 = 14</a:t>
            </a:r>
          </a:p>
          <a:p>
            <a:r>
              <a:rPr lang="en-US" dirty="0"/>
              <a:t>Hard: 3X – 5 = 13</a:t>
            </a:r>
          </a:p>
        </p:txBody>
      </p:sp>
    </p:spTree>
    <p:extLst>
      <p:ext uri="{BB962C8B-B14F-4D97-AF65-F5344CB8AC3E}">
        <p14:creationId xmlns:p14="http://schemas.microsoft.com/office/powerpoint/2010/main" val="116050934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4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experiment: Find the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245947" cy="4114800"/>
          </a:xfrm>
        </p:spPr>
        <p:txBody>
          <a:bodyPr/>
          <a:lstStyle/>
          <a:p>
            <a:r>
              <a:rPr lang="en-US" dirty="0"/>
              <a:t>Easy: 2-4 shapes</a:t>
            </a:r>
          </a:p>
          <a:p>
            <a:r>
              <a:rPr lang="en-US" dirty="0"/>
              <a:t>Medium: 15-17 shapes</a:t>
            </a:r>
          </a:p>
          <a:p>
            <a:r>
              <a:rPr lang="en-US" dirty="0"/>
              <a:t>Hard: 40-42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46" y="2081062"/>
            <a:ext cx="4212253" cy="40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3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8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pic>
        <p:nvPicPr>
          <p:cNvPr id="4" name="Picture 3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5" y="160867"/>
            <a:ext cx="6076244" cy="60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662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simulation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19600" y="3276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114800" y="37338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Memory</a:t>
            </a:r>
          </a:p>
        </p:txBody>
      </p:sp>
      <p:cxnSp>
        <p:nvCxnSpPr>
          <p:cNvPr id="77" name="Straight Arrow Connector 76"/>
          <p:cNvCxnSpPr>
            <a:stCxn id="76" idx="3"/>
            <a:endCxn id="50" idx="1"/>
          </p:cNvCxnSpPr>
          <p:nvPr/>
        </p:nvCxnSpPr>
        <p:spPr bwMode="auto">
          <a:xfrm>
            <a:off x="3334766" y="2616483"/>
            <a:ext cx="1005587" cy="4069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>
            <a:endCxn id="52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76" idx="3"/>
            <a:endCxn id="51" idx="0"/>
          </p:cNvCxnSpPr>
          <p:nvPr/>
        </p:nvCxnSpPr>
        <p:spPr bwMode="auto">
          <a:xfrm>
            <a:off x="3334766" y="2616483"/>
            <a:ext cx="510531" cy="719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87" name="Rounded Rectangle 86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>
              <a:stCxn id="87" idx="1"/>
              <a:endCxn id="71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/>
            <p:cNvCxnSpPr>
              <a:stCxn id="87" idx="1"/>
              <a:endCxn id="68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/>
            <p:cNvCxnSpPr>
              <a:stCxn id="87" idx="1"/>
              <a:endCxn id="70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2" name="Rectangle 91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1676400" y="2971800"/>
            <a:ext cx="1670784" cy="552591"/>
          </a:xfrm>
          <a:prstGeom prst="roundRect">
            <a:avLst/>
          </a:prstGeom>
          <a:solidFill>
            <a:srgbClr val="CC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Equation</a:t>
            </a:r>
          </a:p>
        </p:txBody>
      </p:sp>
      <p:cxnSp>
        <p:nvCxnSpPr>
          <p:cNvPr id="43" name="Straight Arrow Connector 42"/>
          <p:cNvCxnSpPr>
            <a:stCxn id="42" idx="3"/>
            <a:endCxn id="54" idx="2"/>
          </p:cNvCxnSpPr>
          <p:nvPr/>
        </p:nvCxnSpPr>
        <p:spPr bwMode="auto">
          <a:xfrm>
            <a:off x="3347184" y="3248096"/>
            <a:ext cx="1072416" cy="13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42" idx="3"/>
            <a:endCxn id="63" idx="2"/>
          </p:cNvCxnSpPr>
          <p:nvPr/>
        </p:nvCxnSpPr>
        <p:spPr bwMode="auto">
          <a:xfrm>
            <a:off x="3347184" y="3248096"/>
            <a:ext cx="767616" cy="5949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endCxn id="64" idx="1"/>
          </p:cNvCxnSpPr>
          <p:nvPr/>
        </p:nvCxnSpPr>
        <p:spPr bwMode="auto">
          <a:xfrm>
            <a:off x="3352800" y="3276600"/>
            <a:ext cx="445386" cy="755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6660344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5201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192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55244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6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447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20650091">
            <a:off x="2821648" y="1467070"/>
            <a:ext cx="304800" cy="1176106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Left Arrow 2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668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5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57800" y="3429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80546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607E-6 1.33302E-6 L -0.1834 0.06665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2 0.00741 0.02241 0.01481 -0.0198 0.00093 C -0.062 -0.01296 -0.25043 -0.0243 -0.25321 -0.08285 C -0.25599 -0.1414 -0.14606 -0.24555 -0.03595 -0.34969 " pathEditMode="relative" ptsTypes="aaaA">
                                      <p:cBhvr>
                                        <p:cTn id="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4" grpId="0" animBg="1"/>
      <p:bldP spid="44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191000"/>
            <a:ext cx="1013010" cy="533400"/>
            <a:chOff x="5867400" y="4191000"/>
            <a:chExt cx="1013010" cy="533400"/>
          </a:xfrm>
        </p:grpSpPr>
        <p:sp>
          <p:nvSpPr>
            <p:cNvPr id="46" name="Left Arrow 45"/>
            <p:cNvSpPr/>
            <p:nvPr/>
          </p:nvSpPr>
          <p:spPr bwMode="auto">
            <a:xfrm rot="1394750">
              <a:off x="5991643" y="4334848"/>
              <a:ext cx="888767" cy="381000"/>
            </a:xfrm>
            <a:prstGeom prst="lef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5867400" y="41910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914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9906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</a:t>
            </a:r>
          </a:p>
        </p:txBody>
      </p:sp>
    </p:spTree>
    <p:extLst>
      <p:ext uri="{BB962C8B-B14F-4D97-AF65-F5344CB8AC3E}">
        <p14:creationId xmlns:p14="http://schemas.microsoft.com/office/powerpoint/2010/main" val="63902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4443 " pathEditMode="relative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3303948" y="1754813"/>
            <a:ext cx="304800" cy="1108388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515875" y="1333378"/>
            <a:ext cx="304800" cy="1826291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</p:spTree>
    <p:extLst>
      <p:ext uri="{BB962C8B-B14F-4D97-AF65-F5344CB8AC3E}">
        <p14:creationId xmlns:p14="http://schemas.microsoft.com/office/powerpoint/2010/main" val="687061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54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2792052" y="2318398"/>
            <a:ext cx="304800" cy="1108388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237157" y="1208780"/>
            <a:ext cx="304800" cy="25743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9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05200"/>
            <a:ext cx="1292605" cy="7406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181" y="2209800"/>
            <a:ext cx="1219200" cy="1339068"/>
            <a:chOff x="3873181" y="2209800"/>
            <a:chExt cx="1219200" cy="1339068"/>
          </a:xfrm>
        </p:grpSpPr>
        <p:sp>
          <p:nvSpPr>
            <p:cNvPr id="3" name="Bent Arrow 2"/>
            <p:cNvSpPr/>
            <p:nvPr/>
          </p:nvSpPr>
          <p:spPr bwMode="auto">
            <a:xfrm rot="17689254">
              <a:off x="3835081" y="2291568"/>
              <a:ext cx="1295400" cy="1219200"/>
            </a:xfrm>
            <a:prstGeom prst="bentArrow">
              <a:avLst>
                <a:gd name="adj1" fmla="val 9192"/>
                <a:gd name="adj2" fmla="val 25000"/>
                <a:gd name="adj3" fmla="val 24292"/>
                <a:gd name="adj4" fmla="val 43750"/>
              </a:avLst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9" name="Multiply 58"/>
            <p:cNvSpPr/>
            <p:nvPr/>
          </p:nvSpPr>
          <p:spPr bwMode="auto">
            <a:xfrm>
              <a:off x="4038600" y="22098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2516451"/>
            <a:ext cx="4697656" cy="1374214"/>
            <a:chOff x="304800" y="2516451"/>
            <a:chExt cx="4697656" cy="1374214"/>
          </a:xfrm>
        </p:grpSpPr>
        <p:sp>
          <p:nvSpPr>
            <p:cNvPr id="60" name="Down Arrow 59"/>
            <p:cNvSpPr/>
            <p:nvPr/>
          </p:nvSpPr>
          <p:spPr bwMode="auto">
            <a:xfrm rot="3783062">
              <a:off x="3128067" y="946862"/>
              <a:ext cx="304800" cy="3443978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800" y="3429000"/>
              <a:ext cx="144780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 – 2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35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1349489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de </a:t>
            </a:r>
            <a:r>
              <a:rPr lang="en-US" dirty="0" err="1"/>
              <a:t>verschillen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1871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015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31 0.3888 " pathEditMode="relative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S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734" y="-43291"/>
            <a:ext cx="10881469" cy="7866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25" y="4958376"/>
            <a:ext cx="2140187" cy="1813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98" y="948649"/>
            <a:ext cx="1874555" cy="161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28" y="4297259"/>
            <a:ext cx="1987942" cy="171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90" y="64654"/>
            <a:ext cx="1510637" cy="127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2" y="3929555"/>
            <a:ext cx="1912980" cy="86641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381853" y="2044243"/>
            <a:ext cx="1002048" cy="4349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297509" y="1339632"/>
            <a:ext cx="165266" cy="5306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6401887" y="3175101"/>
            <a:ext cx="382722" cy="240089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53192" y="4053691"/>
            <a:ext cx="739348" cy="24356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936045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29200" y="3505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9371613">
            <a:off x="5345614" y="3010565"/>
            <a:ext cx="1770913" cy="381000"/>
          </a:xfrm>
          <a:prstGeom prst="left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67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986772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066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  <p:sp>
        <p:nvSpPr>
          <p:cNvPr id="60" name="Left Arrow 59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Left Arrow 60"/>
          <p:cNvSpPr/>
          <p:nvPr/>
        </p:nvSpPr>
        <p:spPr bwMode="auto">
          <a:xfrm rot="18433343">
            <a:off x="5173500" y="2481072"/>
            <a:ext cx="2183787" cy="272995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9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1014807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15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818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5438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6858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7772400" y="9144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53400" y="1143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91400" y="24384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7772400" y="26670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8153400" y="28956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Heptagon 2"/>
          <p:cNvSpPr/>
          <p:nvPr/>
        </p:nvSpPr>
        <p:spPr bwMode="auto">
          <a:xfrm>
            <a:off x="7162800" y="17526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Heptagon 62"/>
          <p:cNvSpPr/>
          <p:nvPr/>
        </p:nvSpPr>
        <p:spPr bwMode="auto">
          <a:xfrm>
            <a:off x="7162800" y="35052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eft Arrow 63"/>
          <p:cNvSpPr/>
          <p:nvPr/>
        </p:nvSpPr>
        <p:spPr bwMode="auto">
          <a:xfrm rot="18433343">
            <a:off x="5095429" y="2122047"/>
            <a:ext cx="2243976" cy="990112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31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model principle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9726" y="1878777"/>
            <a:ext cx="1303677" cy="5057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1943" y="2455318"/>
            <a:ext cx="2758396" cy="61671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1943" y="3134531"/>
            <a:ext cx="2758396" cy="566833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1943" y="3746316"/>
            <a:ext cx="2758396" cy="566833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1943" y="4385509"/>
            <a:ext cx="2758396" cy="566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Answer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18827" y="2734895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618827" y="3437958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618827" y="403357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18827" y="465166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3521" y="21678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35921" y="27809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81438" y="3125391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90335" y="2101764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93121" y="27774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68349" y="333164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97921" y="30822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880735" y="388739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77949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755121" y="28866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97921" y="400155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059921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867507" y="41058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415879" y="2832234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568279" y="344539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13796" y="378980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522693" y="276618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025479" y="344183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800707" y="3996056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30279" y="3746634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913093" y="455180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410307" y="4057178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787479" y="3551061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30279" y="466596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92279" y="405717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899865" y="477026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756" y="4567081"/>
            <a:ext cx="7698779" cy="1614892"/>
            <a:chOff x="248756" y="4567081"/>
            <a:chExt cx="7698779" cy="161489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48756" y="4988715"/>
              <a:ext cx="1561803" cy="50571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visual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80973" y="5565256"/>
              <a:ext cx="2758396" cy="616717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Cat movie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>
              <a:off x="3618827" y="5871351"/>
              <a:ext cx="1584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6219332" y="4567081"/>
              <a:ext cx="1728203" cy="1413497"/>
              <a:chOff x="6476462" y="5156732"/>
              <a:chExt cx="1728203" cy="1413497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7947535" y="5156732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76462" y="5375186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956940" y="6242548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555051" y="6351775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979893" y="5821148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18278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Memory Game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can only intervene if the visual buffer is empty, and during transitions between goals</a:t>
            </a:r>
          </a:p>
        </p:txBody>
      </p:sp>
      <p:pic>
        <p:nvPicPr>
          <p:cNvPr id="2" name="Picture 1" descr="Solve-eq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5" y="-299359"/>
            <a:ext cx="4126593" cy="7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081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3770774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find-the-differences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competes with other unattended visual items</a:t>
            </a:r>
          </a:p>
        </p:txBody>
      </p:sp>
      <p:pic>
        <p:nvPicPr>
          <p:cNvPr id="3" name="Picture 2" descr="Find-diff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78" y="159380"/>
            <a:ext cx="5302249" cy="7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4291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8" name="Picture 7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" y="3382446"/>
            <a:ext cx="2769046" cy="2769046"/>
          </a:xfrm>
          <a:prstGeom prst="rect">
            <a:avLst/>
          </a:prstGeom>
        </p:spPr>
      </p:pic>
      <p:pic>
        <p:nvPicPr>
          <p:cNvPr id="3" name="Picture 2" descr="Distract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693593"/>
            <a:ext cx="5377706" cy="53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190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explanation for distraction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a cognitive resource is not used by the main task, distracting elements can “grab” it</a:t>
            </a:r>
          </a:p>
          <a:p>
            <a:pPr lvl="1"/>
            <a:r>
              <a:rPr lang="en-US" dirty="0"/>
              <a:t>In the memory task, harder means less vision</a:t>
            </a:r>
          </a:p>
          <a:p>
            <a:pPr lvl="1"/>
            <a:r>
              <a:rPr lang="en-US" dirty="0"/>
              <a:t>In the find-the-differences task, harder means more vision</a:t>
            </a:r>
          </a:p>
          <a:p>
            <a:r>
              <a:rPr lang="en-US" dirty="0"/>
              <a:t>A distraction can turn into a full-blown distraction if it manages to recruit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419317179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Distraction, mind wandering, and task reflection use the same mechanisms to interact with a main task</a:t>
            </a:r>
          </a:p>
          <a:p>
            <a:r>
              <a:rPr lang="en-US" dirty="0"/>
              <a:t>Distraction targets unused resources, and can recruit more if given an opportunity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636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0101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703</TotalTime>
  <Words>2664</Words>
  <Application>Microsoft Macintosh PowerPoint</Application>
  <PresentationFormat>On-screen Show (4:3)</PresentationFormat>
  <Paragraphs>660</Paragraphs>
  <Slides>89</Slides>
  <Notes>0</Notes>
  <HiddenSlides>16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89</vt:i4>
      </vt:variant>
    </vt:vector>
  </HeadingPairs>
  <TitlesOfParts>
    <vt:vector size="102" baseType="lpstr">
      <vt:lpstr>Arial</vt:lpstr>
      <vt:lpstr>Calibri</vt:lpstr>
      <vt:lpstr>Courier</vt:lpstr>
      <vt:lpstr>Courier New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1_CogModDistraction</vt:lpstr>
      <vt:lpstr>PRIMs tutorial</vt:lpstr>
      <vt:lpstr>PowerPoint Presentation</vt:lpstr>
      <vt:lpstr>Multiple Skills</vt:lpstr>
      <vt:lpstr>Operator associations</vt:lpstr>
      <vt:lpstr>Implementation</vt:lpstr>
      <vt:lpstr>How to make goals more flexible?</vt:lpstr>
      <vt:lpstr>What we want is</vt:lpstr>
      <vt:lpstr>PowerPoint Presentation</vt:lpstr>
      <vt:lpstr>In Unit 1</vt:lpstr>
      <vt:lpstr>Under the hood</vt:lpstr>
      <vt:lpstr>In Unit 1</vt:lpstr>
      <vt:lpstr>Better: Introduce variables</vt:lpstr>
      <vt:lpstr>Implementation of variables</vt:lpstr>
      <vt:lpstr>Update of other rules</vt:lpstr>
      <vt:lpstr>PowerPoint Presentation</vt:lpstr>
      <vt:lpstr>One extra rule: what to do on failure</vt:lpstr>
      <vt:lpstr>Specify bindings by instantiating skills in the script</vt:lpstr>
      <vt:lpstr>Or with operators</vt:lpstr>
      <vt:lpstr>A nice first step</vt:lpstr>
      <vt:lpstr>New iteration: split up the skill </vt:lpstr>
      <vt:lpstr>Read skill</vt:lpstr>
      <vt:lpstr>Iterate skill now uses WM as input</vt:lpstr>
      <vt:lpstr>Final operator passes control on to the next skill</vt:lpstr>
      <vt:lpstr>Respond skill</vt:lpstr>
      <vt:lpstr>Now instantiate and link together</vt:lpstr>
      <vt:lpstr>Bindings for semantic</vt:lpstr>
      <vt:lpstr>A final improvement</vt:lpstr>
      <vt:lpstr>Modify the iterate skill</vt:lpstr>
      <vt:lpstr>Need two operators to handle the iteration</vt:lpstr>
      <vt:lpstr>Final operators are the same</vt:lpstr>
      <vt:lpstr>Instantiation of the skills</vt:lpstr>
      <vt:lpstr>How to use this new flexibility?</vt:lpstr>
      <vt:lpstr>In the attempt-retrieve sub-skill we check the attribute</vt:lpstr>
      <vt:lpstr>Assignment</vt:lpstr>
      <vt:lpstr>More general agenda</vt:lpstr>
      <vt:lpstr>Example: Working Memory</vt:lpstr>
      <vt:lpstr>Simple WM task</vt:lpstr>
      <vt:lpstr>Complex WM task</vt:lpstr>
      <vt:lpstr>Combine skills for a new task</vt:lpstr>
      <vt:lpstr>Attentional Blink</vt:lpstr>
      <vt:lpstr>Use skills from other tasks to explain performance on new task</vt:lpstr>
      <vt:lpstr>Model results</vt:lpstr>
      <vt:lpstr>But with the chunked WM skill</vt:lpstr>
      <vt:lpstr>Application: Why and when do people multitask?</vt:lpstr>
      <vt:lpstr>Competition between skills and other inputs for operator priority</vt:lpstr>
      <vt:lpstr>Thinking never stops</vt:lpstr>
      <vt:lpstr>Setup: complex WM task</vt:lpstr>
      <vt:lpstr>PowerPoint Presentation</vt:lpstr>
      <vt:lpstr>Results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Visual distraction</vt:lpstr>
      <vt:lpstr>Visual distraction</vt:lpstr>
      <vt:lpstr>Three conditions</vt:lpstr>
      <vt:lpstr>Guess the outcome!</vt:lpstr>
      <vt:lpstr>Second experiment: Find the difference</vt:lpstr>
      <vt:lpstr>Guess the outcome!</vt:lpstr>
      <vt:lpstr>Results </vt:lpstr>
      <vt:lpstr>Overview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there more distraction for hard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model principle</vt:lpstr>
      <vt:lpstr>PowerPoint Presentation</vt:lpstr>
      <vt:lpstr>Why is there more distraction for hard equations?</vt:lpstr>
      <vt:lpstr>PowerPoint Presentation</vt:lpstr>
      <vt:lpstr>Model  results</vt:lpstr>
      <vt:lpstr>General explanation for distraction</vt:lpstr>
      <vt:lpstr>Conclusion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130</cp:revision>
  <dcterms:created xsi:type="dcterms:W3CDTF">2015-07-13T17:04:09Z</dcterms:created>
  <dcterms:modified xsi:type="dcterms:W3CDTF">2023-03-29T08:15:37Z</dcterms:modified>
</cp:coreProperties>
</file>